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1276" r:id="rId4"/>
    <p:sldId id="1277" r:id="rId5"/>
    <p:sldId id="1278" r:id="rId6"/>
    <p:sldId id="1208" r:id="rId7"/>
    <p:sldId id="1223" r:id="rId8"/>
    <p:sldId id="1256" r:id="rId9"/>
    <p:sldId id="1272" r:id="rId10"/>
    <p:sldId id="1273" r:id="rId11"/>
    <p:sldId id="1275" r:id="rId12"/>
    <p:sldId id="1267" r:id="rId13"/>
    <p:sldId id="1268" r:id="rId14"/>
    <p:sldId id="1269" r:id="rId15"/>
    <p:sldId id="1271" r:id="rId16"/>
    <p:sldId id="1270" r:id="rId17"/>
    <p:sldId id="287" r:id="rId18"/>
  </p:sldIdLst>
  <p:sldSz cx="9144000" cy="6858000" type="screen4x3"/>
  <p:notesSz cx="6858000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41" roundtripDataSignature="AMtx7mjuymBS8cX7+sO5W+eYuH5y170J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D101C73-370A-498A-80AA-BB5072BF48DD}">
  <a:tblStyle styleId="{AD101C73-370A-498A-80AA-BB5072BF48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498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/>
        </p:nvSpPr>
        <p:spPr>
          <a:xfrm>
            <a:off x="0" y="1"/>
            <a:ext cx="6858000" cy="92964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4;n"/>
          <p:cNvSpPr/>
          <p:nvPr/>
        </p:nvSpPr>
        <p:spPr>
          <a:xfrm>
            <a:off x="0" y="1"/>
            <a:ext cx="6858000" cy="92964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5;n"/>
          <p:cNvSpPr txBox="1"/>
          <p:nvPr/>
        </p:nvSpPr>
        <p:spPr>
          <a:xfrm>
            <a:off x="0" y="1"/>
            <a:ext cx="2971800" cy="468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6862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"/>
              <a:buFont typeface="Noto Sans Symbols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3438" cy="34845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6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" name="Google Shape;8;n"/>
          <p:cNvSpPr txBox="1">
            <a:spLocks noGrp="1"/>
          </p:cNvSpPr>
          <p:nvPr>
            <p:ph type="body" idx="1"/>
          </p:nvPr>
        </p:nvSpPr>
        <p:spPr>
          <a:xfrm>
            <a:off x="685801" y="4416426"/>
            <a:ext cx="5483225" cy="418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n"/>
          <p:cNvSpPr txBox="1"/>
          <p:nvPr/>
        </p:nvSpPr>
        <p:spPr>
          <a:xfrm>
            <a:off x="0" y="8828089"/>
            <a:ext cx="2971800" cy="468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n"/>
          <p:cNvSpPr txBox="1">
            <a:spLocks noGrp="1"/>
          </p:cNvSpPr>
          <p:nvPr>
            <p:ph type="sldNum" idx="12"/>
          </p:nvPr>
        </p:nvSpPr>
        <p:spPr>
          <a:xfrm>
            <a:off x="3884613" y="8829676"/>
            <a:ext cx="2968625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"/>
              <a:buFont typeface="Noto Sans Symbols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‹Nº›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685801" y="4416426"/>
            <a:ext cx="5483225" cy="4181475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3438" cy="34845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:notes"/>
          <p:cNvSpPr txBox="1">
            <a:spLocks noGrp="1"/>
          </p:cNvSpPr>
          <p:nvPr>
            <p:ph type="body" idx="1"/>
          </p:nvPr>
        </p:nvSpPr>
        <p:spPr>
          <a:xfrm>
            <a:off x="685801" y="4416426"/>
            <a:ext cx="5483225" cy="4181475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3438" cy="34845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09315-88CE-496D-B9FC-4CE2C87A1994}" type="slidenum">
              <a:rPr lang="es-CL" smtClean="0"/>
              <a:t>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71538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09315-88CE-496D-B9FC-4CE2C87A1994}" type="slidenum">
              <a:rPr lang="es-CL" smtClean="0"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7435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09315-88CE-496D-B9FC-4CE2C87A1994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1857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3438" cy="34845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6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83" name="Google Shape;383;p34:notes"/>
          <p:cNvSpPr txBox="1">
            <a:spLocks noGrp="1"/>
          </p:cNvSpPr>
          <p:nvPr>
            <p:ph type="body" idx="1"/>
          </p:nvPr>
        </p:nvSpPr>
        <p:spPr>
          <a:xfrm>
            <a:off x="685801" y="4416426"/>
            <a:ext cx="5483225" cy="418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34:notes"/>
          <p:cNvSpPr txBox="1">
            <a:spLocks noGrp="1"/>
          </p:cNvSpPr>
          <p:nvPr>
            <p:ph type="sldNum" idx="12"/>
          </p:nvPr>
        </p:nvSpPr>
        <p:spPr>
          <a:xfrm>
            <a:off x="3884613" y="8829676"/>
            <a:ext cx="2968625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"/>
              <a:buFont typeface="Noto Sans Symbols"/>
              <a:buNone/>
            </a:pPr>
            <a:fld id="{00000000-1234-1234-1234-123412341234}" type="slidenum">
              <a:rPr lang="es-ES"/>
              <a:t>17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6"/>
          <p:cNvSpPr txBox="1">
            <a:spLocks noGrp="1"/>
          </p:cNvSpPr>
          <p:nvPr>
            <p:ph type="sldNum" idx="12"/>
          </p:nvPr>
        </p:nvSpPr>
        <p:spPr>
          <a:xfrm>
            <a:off x="6991198" y="623504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pic>
        <p:nvPicPr>
          <p:cNvPr id="25" name="Google Shape;25;p36" descr="Esc. Ingeniería-08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7777" y="292526"/>
            <a:ext cx="3300441" cy="1114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6"/>
          <p:cNvPicPr preferRelativeResize="0"/>
          <p:nvPr/>
        </p:nvPicPr>
        <p:blipFill rotWithShape="1">
          <a:blip r:embed="rId3">
            <a:alphaModFix/>
          </a:blip>
          <a:srcRect l="25328" t="29701" r="720" b="-1389"/>
          <a:stretch/>
        </p:blipFill>
        <p:spPr>
          <a:xfrm>
            <a:off x="6724184" y="453800"/>
            <a:ext cx="1448215" cy="792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6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4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6"/>
          <p:cNvSpPr txBox="1">
            <a:spLocks noGrp="1"/>
          </p:cNvSpPr>
          <p:nvPr>
            <p:ph type="sldNum" idx="12"/>
          </p:nvPr>
        </p:nvSpPr>
        <p:spPr>
          <a:xfrm>
            <a:off x="6991198" y="623504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7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47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4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7"/>
          <p:cNvSpPr txBox="1">
            <a:spLocks noGrp="1"/>
          </p:cNvSpPr>
          <p:nvPr>
            <p:ph type="sldNum" idx="12"/>
          </p:nvPr>
        </p:nvSpPr>
        <p:spPr>
          <a:xfrm>
            <a:off x="6991198" y="623504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7"/>
          <p:cNvSpPr txBox="1">
            <a:spLocks noGrp="1"/>
          </p:cNvSpPr>
          <p:nvPr>
            <p:ph type="sldNum" idx="12"/>
          </p:nvPr>
        </p:nvSpPr>
        <p:spPr>
          <a:xfrm>
            <a:off x="6991198" y="623504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8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8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3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8"/>
          <p:cNvSpPr txBox="1">
            <a:spLocks noGrp="1"/>
          </p:cNvSpPr>
          <p:nvPr>
            <p:ph type="sldNum" idx="12"/>
          </p:nvPr>
        </p:nvSpPr>
        <p:spPr>
          <a:xfrm>
            <a:off x="6991198" y="623504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 y objetos">
  <p:cSld name="1_Título y objeto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5562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4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40"/>
          <p:cNvSpPr txBox="1">
            <a:spLocks noGrp="1"/>
          </p:cNvSpPr>
          <p:nvPr>
            <p:ph type="sldNum" idx="12"/>
          </p:nvPr>
        </p:nvSpPr>
        <p:spPr>
          <a:xfrm>
            <a:off x="6991198" y="623504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3" name="Google Shape;53;p41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4" name="Google Shape;54;p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1"/>
          <p:cNvSpPr txBox="1">
            <a:spLocks noGrp="1"/>
          </p:cNvSpPr>
          <p:nvPr>
            <p:ph type="sldNum" idx="12"/>
          </p:nvPr>
        </p:nvSpPr>
        <p:spPr>
          <a:xfrm>
            <a:off x="6991198" y="623504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4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1" name="Google Shape;61;p42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2" name="Google Shape;62;p42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3" name="Google Shape;63;p4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2"/>
          <p:cNvSpPr txBox="1">
            <a:spLocks noGrp="1"/>
          </p:cNvSpPr>
          <p:nvPr>
            <p:ph type="sldNum" idx="12"/>
          </p:nvPr>
        </p:nvSpPr>
        <p:spPr>
          <a:xfrm>
            <a:off x="6991198" y="623504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43"/>
          <p:cNvSpPr txBox="1">
            <a:spLocks noGrp="1"/>
          </p:cNvSpPr>
          <p:nvPr>
            <p:ph type="sldNum" idx="12"/>
          </p:nvPr>
        </p:nvSpPr>
        <p:spPr>
          <a:xfrm>
            <a:off x="6991198" y="623504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4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4" name="Google Shape;74;p4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4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4"/>
          <p:cNvSpPr txBox="1">
            <a:spLocks noGrp="1"/>
          </p:cNvSpPr>
          <p:nvPr>
            <p:ph type="sldNum" idx="12"/>
          </p:nvPr>
        </p:nvSpPr>
        <p:spPr>
          <a:xfrm>
            <a:off x="6991198" y="623504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4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1" name="Google Shape;81;p4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5"/>
          <p:cNvSpPr txBox="1">
            <a:spLocks noGrp="1"/>
          </p:cNvSpPr>
          <p:nvPr>
            <p:ph type="sldNum" idx="12"/>
          </p:nvPr>
        </p:nvSpPr>
        <p:spPr>
          <a:xfrm>
            <a:off x="6991198" y="623504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35"/>
          <p:cNvSpPr txBox="1">
            <a:spLocks noGrp="1"/>
          </p:cNvSpPr>
          <p:nvPr>
            <p:ph type="sldNum" idx="12"/>
          </p:nvPr>
        </p:nvSpPr>
        <p:spPr>
          <a:xfrm>
            <a:off x="6991198" y="623504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7" name="Google Shape;17;p35"/>
          <p:cNvSpPr/>
          <p:nvPr/>
        </p:nvSpPr>
        <p:spPr>
          <a:xfrm>
            <a:off x="13522" y="6600170"/>
            <a:ext cx="257830" cy="25783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5"/>
          <p:cNvSpPr/>
          <p:nvPr/>
        </p:nvSpPr>
        <p:spPr>
          <a:xfrm>
            <a:off x="256108" y="6600170"/>
            <a:ext cx="8887891" cy="257830"/>
          </a:xfrm>
          <a:prstGeom prst="rect">
            <a:avLst/>
          </a:prstGeom>
          <a:solidFill>
            <a:srgbClr val="FFD310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"/>
          <p:cNvSpPr txBox="1">
            <a:spLocks noGrp="1"/>
          </p:cNvSpPr>
          <p:nvPr>
            <p:ph type="ctrTitle"/>
          </p:nvPr>
        </p:nvSpPr>
        <p:spPr>
          <a:xfrm>
            <a:off x="681182" y="174801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s-ES" sz="3200" b="1"/>
              <a:t>Diplomado en Big Data y Ciencia de Datos para Negocios</a:t>
            </a:r>
            <a:br>
              <a:rPr lang="es-ES" sz="3200" b="1"/>
            </a:br>
            <a:r>
              <a:rPr lang="es-ES" sz="1600" b="1"/>
              <a:t> </a:t>
            </a:r>
            <a:br>
              <a:rPr lang="es-ES" sz="3200" b="1"/>
            </a:br>
            <a:r>
              <a:rPr lang="es-ES" sz="3200" b="1"/>
              <a:t> </a:t>
            </a:r>
            <a:r>
              <a:rPr lang="es-ES" sz="3200"/>
              <a:t>Curso: Arquitectura e Infraestructura para Big Data y Data Science</a:t>
            </a:r>
            <a:br>
              <a:rPr lang="es-ES" sz="3200"/>
            </a:br>
            <a:r>
              <a:rPr lang="es-ES" sz="1600"/>
              <a:t> </a:t>
            </a:r>
            <a:endParaRPr sz="3200"/>
          </a:p>
        </p:txBody>
      </p:sp>
      <p:sp>
        <p:nvSpPr>
          <p:cNvPr id="190" name="Google Shape;190;p1"/>
          <p:cNvSpPr txBox="1">
            <a:spLocks noGrp="1"/>
          </p:cNvSpPr>
          <p:nvPr>
            <p:ph type="subTitle" idx="1"/>
          </p:nvPr>
        </p:nvSpPr>
        <p:spPr>
          <a:xfrm>
            <a:off x="1366982" y="350100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es-ES" sz="2000"/>
              <a:t>Educación Profesional</a:t>
            </a:r>
            <a:endParaRPr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es-ES" sz="2000"/>
              <a:t>Escuela de Ingeniería UC</a:t>
            </a:r>
            <a:endParaRPr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endParaRPr sz="2000"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es-ES" sz="2000"/>
              <a:t>Relatores: Leidy Ortiz y Néstor Campos</a:t>
            </a:r>
            <a:endParaRPr/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3">
            <a:alphaModFix/>
          </a:blip>
          <a:srcRect l="27129" t="72351" b="5581"/>
          <a:stretch/>
        </p:blipFill>
        <p:spPr>
          <a:xfrm>
            <a:off x="0" y="5087058"/>
            <a:ext cx="9134764" cy="1514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Metas y entregables Data </a:t>
            </a:r>
            <a:r>
              <a:rPr lang="es-CL" dirty="0" err="1"/>
              <a:t>Science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896544"/>
          </a:xfrm>
        </p:spPr>
        <p:txBody>
          <a:bodyPr>
            <a:normAutofit fontScale="70000" lnSpcReduction="20000"/>
          </a:bodyPr>
          <a:lstStyle/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r>
              <a:rPr lang="es-ES" b="1" u="sng" dirty="0"/>
              <a:t>Señales accionables (</a:t>
            </a:r>
            <a:r>
              <a:rPr lang="es-ES" b="1" u="sng" dirty="0" err="1"/>
              <a:t>via</a:t>
            </a:r>
            <a:r>
              <a:rPr lang="es-ES" b="1" u="sng" dirty="0"/>
              <a:t> </a:t>
            </a:r>
            <a:r>
              <a:rPr lang="es-ES" b="1" u="sng" dirty="0" err="1"/>
              <a:t>dashboards</a:t>
            </a:r>
            <a:r>
              <a:rPr lang="es-ES" b="1" u="sng" dirty="0"/>
              <a:t>, reportes, visualizaciones)</a:t>
            </a:r>
          </a:p>
          <a:p>
            <a:pPr algn="just"/>
            <a:endParaRPr lang="es-ES" b="1" u="sng" dirty="0"/>
          </a:p>
          <a:p>
            <a:pPr algn="just"/>
            <a:r>
              <a:rPr lang="es-ES" b="1" u="sng" dirty="0"/>
              <a:t>Procesos automatizados (aprobación crediticia)</a:t>
            </a:r>
          </a:p>
          <a:p>
            <a:pPr algn="just"/>
            <a:endParaRPr lang="es-ES" b="1" u="sng" dirty="0"/>
          </a:p>
          <a:p>
            <a:pPr algn="just"/>
            <a:r>
              <a:rPr lang="es-ES" b="1" u="sng" dirty="0"/>
              <a:t>Puntuación y ranking</a:t>
            </a:r>
          </a:p>
          <a:p>
            <a:pPr algn="just"/>
            <a:endParaRPr lang="es-ES" b="1" u="sng" dirty="0"/>
          </a:p>
          <a:p>
            <a:pPr algn="just"/>
            <a:r>
              <a:rPr lang="es-ES" b="1" u="sng" dirty="0"/>
              <a:t>Segmentación ( marketing dirigido)</a:t>
            </a:r>
          </a:p>
          <a:p>
            <a:pPr algn="just"/>
            <a:endParaRPr lang="es-ES" b="1" u="sng" dirty="0"/>
          </a:p>
          <a:p>
            <a:pPr algn="just"/>
            <a:r>
              <a:rPr lang="es-ES" b="1" u="sng" dirty="0"/>
              <a:t>Optimización ( gestión de riesgo )</a:t>
            </a:r>
          </a:p>
          <a:p>
            <a:pPr algn="just"/>
            <a:endParaRPr lang="es-ES" b="1" u="sng" dirty="0"/>
          </a:p>
          <a:p>
            <a:pPr algn="just"/>
            <a:r>
              <a:rPr lang="es-ES" b="1" u="sng" dirty="0"/>
              <a:t>Proyecciones (ventas y ganancias)</a:t>
            </a:r>
          </a:p>
        </p:txBody>
      </p:sp>
    </p:spTree>
    <p:extLst>
      <p:ext uri="{BB962C8B-B14F-4D97-AF65-F5344CB8AC3E}">
        <p14:creationId xmlns:p14="http://schemas.microsoft.com/office/powerpoint/2010/main" val="1189558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¿Cuál es la ciencia detrás de Data </a:t>
            </a:r>
            <a:r>
              <a:rPr lang="es-CL" dirty="0" err="1"/>
              <a:t>Science</a:t>
            </a:r>
            <a:r>
              <a:rPr lang="es-CL" dirty="0"/>
              <a:t>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525963"/>
          </a:xfrm>
        </p:spPr>
        <p:txBody>
          <a:bodyPr>
            <a:normAutofit/>
          </a:bodyPr>
          <a:lstStyle/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r>
              <a:rPr lang="es-ES" dirty="0"/>
              <a:t>El proceso iterativo de ir intentando con uno o más algoritmos y validar el modelo propuesto.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Ir contrastando los resultados contra la realidad e ir adaptándose.</a:t>
            </a:r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11543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5D96A-CA93-4DB0-A3B2-8519B379F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/>
              <a:t>EJEMPLOS DE USO DE DATA SCIENCE</a:t>
            </a:r>
            <a:endParaRPr lang="es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1FB13-14E1-4F1E-8D0E-2C54A6B1CE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23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Análisis de imágenes médicas</a:t>
            </a:r>
          </a:p>
        </p:txBody>
      </p:sp>
      <p:pic>
        <p:nvPicPr>
          <p:cNvPr id="5122" name="Picture 2" descr="healthcare 1 - Data Science Applications - Edureka">
            <a:extLst>
              <a:ext uri="{FF2B5EF4-FFF2-40B4-BE49-F238E27FC236}">
                <a16:creationId xmlns:a16="http://schemas.microsoft.com/office/drawing/2014/main" id="{24C63A17-11B4-44F7-BB37-8A90CB97A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1408370"/>
            <a:ext cx="6819900" cy="481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249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Búsquedas en internet</a:t>
            </a:r>
          </a:p>
        </p:txBody>
      </p:sp>
      <p:pic>
        <p:nvPicPr>
          <p:cNvPr id="13314" name="Picture 2" descr="Internet Search - Data Science Applications - Edureka">
            <a:extLst>
              <a:ext uri="{FF2B5EF4-FFF2-40B4-BE49-F238E27FC236}">
                <a16:creationId xmlns:a16="http://schemas.microsoft.com/office/drawing/2014/main" id="{94243CFF-2823-4492-83E8-294074B8C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0233"/>
            <a:ext cx="9144000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420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Publicidad contextual</a:t>
            </a:r>
          </a:p>
        </p:txBody>
      </p:sp>
      <p:pic>
        <p:nvPicPr>
          <p:cNvPr id="14338" name="Picture 2" descr="Targeted Advertisement - Data Science Applications - Edureka">
            <a:extLst>
              <a:ext uri="{FF2B5EF4-FFF2-40B4-BE49-F238E27FC236}">
                <a16:creationId xmlns:a16="http://schemas.microsoft.com/office/drawing/2014/main" id="{BF79981F-5A01-40A6-9E19-C74A5E97D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5100"/>
            <a:ext cx="9144000" cy="398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837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Reconocimiento avanzado</a:t>
            </a:r>
          </a:p>
        </p:txBody>
      </p:sp>
      <p:pic>
        <p:nvPicPr>
          <p:cNvPr id="15362" name="Picture 2" descr="Image Recognition - Data Science Applications - Edureka">
            <a:extLst>
              <a:ext uri="{FF2B5EF4-FFF2-40B4-BE49-F238E27FC236}">
                <a16:creationId xmlns:a16="http://schemas.microsoft.com/office/drawing/2014/main" id="{996A3384-6A33-439E-80A2-044A472D6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760"/>
            <a:ext cx="9144000" cy="5094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931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s-ES" dirty="0"/>
              <a:t>FIN CLASE 5</a:t>
            </a:r>
            <a:br>
              <a:rPr lang="es-ES" dirty="0"/>
            </a:br>
            <a:r>
              <a:rPr lang="es-ES" dirty="0"/>
              <a:t>¡MUCHAS GRACIAS!</a:t>
            </a:r>
            <a:endParaRPr dirty="0"/>
          </a:p>
        </p:txBody>
      </p:sp>
      <p:sp>
        <p:nvSpPr>
          <p:cNvPr id="387" name="Google Shape;387;p3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es-ES"/>
              <a:t>Leidy Ortiz y Néstor Campos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Contenidos</a:t>
            </a:r>
            <a:endParaRPr/>
          </a:p>
        </p:txBody>
      </p:sp>
      <p:sp>
        <p:nvSpPr>
          <p:cNvPr id="197" name="Google Shape;197;p2"/>
          <p:cNvSpPr txBox="1">
            <a:spLocks noGrp="1"/>
          </p:cNvSpPr>
          <p:nvPr>
            <p:ph type="body" idx="1"/>
          </p:nvPr>
        </p:nvSpPr>
        <p:spPr>
          <a:xfrm>
            <a:off x="457200" y="1524784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s-MX" dirty="0"/>
              <a:t>Arquitectura Big Data y Data </a:t>
            </a:r>
            <a:r>
              <a:rPr lang="es-MX" dirty="0" err="1"/>
              <a:t>Science</a:t>
            </a:r>
            <a:endParaRPr dirty="0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s-ES" dirty="0"/>
              <a:t>Ejemplo de arquitectura </a:t>
            </a:r>
            <a:r>
              <a:rPr lang="es-ES" dirty="0" err="1"/>
              <a:t>Serverless</a:t>
            </a:r>
            <a:endParaRPr lang="es-ES" dirty="0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s-ES" dirty="0"/>
              <a:t>Ejemplo de cálculo de costos en la nube</a:t>
            </a:r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s-ES" dirty="0"/>
              <a:t>Data </a:t>
            </a:r>
            <a:r>
              <a:rPr lang="es-ES" dirty="0" err="1"/>
              <a:t>Science</a:t>
            </a:r>
            <a:endParaRPr lang="es-ES" dirty="0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s-ES" dirty="0"/>
              <a:t>Ejemplos de uso de Data </a:t>
            </a:r>
            <a:r>
              <a:rPr lang="es-ES" dirty="0" err="1"/>
              <a:t>Science</a:t>
            </a:r>
            <a:endParaRPr lang="es-ES" dirty="0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 SERVERLESS</a:t>
            </a:r>
            <a:endParaRPr lang="es-C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809932-FAEC-47B9-AA60-31897C534B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1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 CALCULO COSTOS EN LA NUBE</a:t>
            </a:r>
            <a:endParaRPr lang="es-C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809932-FAEC-47B9-AA60-31897C534B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08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Azure </a:t>
            </a:r>
            <a:r>
              <a:rPr lang="es-CL" dirty="0" err="1"/>
              <a:t>Calculator</a:t>
            </a:r>
            <a:endParaRPr lang="es-CL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03BB20A-A35B-43B6-84AB-9B6E970B1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7598"/>
            <a:ext cx="9144000" cy="340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42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¿QUÉ ES DATA SCIENCE?</a:t>
            </a:r>
            <a:endParaRPr lang="es-C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809932-FAEC-47B9-AA60-31897C534B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3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¿Qué es Data </a:t>
            </a:r>
            <a:r>
              <a:rPr lang="es-CL" dirty="0" err="1"/>
              <a:t>Science</a:t>
            </a:r>
            <a:r>
              <a:rPr lang="es-CL" dirty="0"/>
              <a:t>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525963"/>
          </a:xfrm>
        </p:spPr>
        <p:txBody>
          <a:bodyPr>
            <a:normAutofit/>
          </a:bodyPr>
          <a:lstStyle/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r>
              <a:rPr lang="es-ES" dirty="0"/>
              <a:t>Es un conjunto de técnicas (en un ambiente multidisciplinario) para analizar a partir de los datos lo que sucede en nuestro entorno.</a:t>
            </a:r>
          </a:p>
          <a:p>
            <a:pPr algn="just"/>
            <a:endParaRPr lang="es-ES" dirty="0"/>
          </a:p>
        </p:txBody>
      </p:sp>
      <p:pic>
        <p:nvPicPr>
          <p:cNvPr id="2050" name="Picture 2" descr="Resultado de imagen para data science">
            <a:extLst>
              <a:ext uri="{FF2B5EF4-FFF2-40B4-BE49-F238E27FC236}">
                <a16:creationId xmlns:a16="http://schemas.microsoft.com/office/drawing/2014/main" id="{101A3599-36BD-4900-80A3-134BAD05B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813084"/>
            <a:ext cx="4752528" cy="267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076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Lenguajes para Data </a:t>
            </a:r>
            <a:r>
              <a:rPr lang="es-CL" dirty="0" err="1"/>
              <a:t>Science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r>
              <a:rPr lang="es-ES" b="1" u="sng" dirty="0"/>
              <a:t>R</a:t>
            </a:r>
          </a:p>
          <a:p>
            <a:pPr algn="just"/>
            <a:endParaRPr lang="es-ES" b="1" u="sng" dirty="0"/>
          </a:p>
          <a:p>
            <a:pPr algn="just"/>
            <a:r>
              <a:rPr lang="es-ES" b="1" u="sng" dirty="0"/>
              <a:t>Python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Julia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Scala</a:t>
            </a:r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73917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Metas y entregables Data </a:t>
            </a:r>
            <a:r>
              <a:rPr lang="es-CL" dirty="0" err="1"/>
              <a:t>Science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525963"/>
          </a:xfrm>
        </p:spPr>
        <p:txBody>
          <a:bodyPr>
            <a:normAutofit fontScale="70000" lnSpcReduction="20000"/>
          </a:bodyPr>
          <a:lstStyle/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r>
              <a:rPr lang="es-ES" b="1" u="sng" dirty="0"/>
              <a:t>Predicción (predecir un valor basado en las entradas)</a:t>
            </a:r>
          </a:p>
          <a:p>
            <a:pPr algn="just"/>
            <a:endParaRPr lang="es-ES" b="1" u="sng" dirty="0"/>
          </a:p>
          <a:p>
            <a:pPr algn="just"/>
            <a:r>
              <a:rPr lang="es-ES" b="1" u="sng" dirty="0"/>
              <a:t>Clasificación (un correo es spam o no)</a:t>
            </a:r>
          </a:p>
          <a:p>
            <a:pPr algn="just"/>
            <a:endParaRPr lang="es-ES" b="1" u="sng" dirty="0"/>
          </a:p>
          <a:p>
            <a:pPr algn="just"/>
            <a:r>
              <a:rPr lang="es-ES" b="1" u="sng" dirty="0"/>
              <a:t>Recomendaciones (recomendaciones de Amazon y Netflix)</a:t>
            </a:r>
          </a:p>
          <a:p>
            <a:pPr algn="just"/>
            <a:endParaRPr lang="es-ES" b="1" u="sng" dirty="0"/>
          </a:p>
          <a:p>
            <a:pPr algn="just"/>
            <a:r>
              <a:rPr lang="es-ES" b="1" u="sng" dirty="0"/>
              <a:t>Detección de patrones (clasificación sin conocer las clases)</a:t>
            </a:r>
          </a:p>
          <a:p>
            <a:pPr algn="just"/>
            <a:endParaRPr lang="es-ES" b="1" u="sng" dirty="0"/>
          </a:p>
          <a:p>
            <a:pPr algn="just"/>
            <a:r>
              <a:rPr lang="es-ES" b="1" u="sng" dirty="0"/>
              <a:t>Detección de anomalías (detección de fraude)</a:t>
            </a:r>
          </a:p>
          <a:p>
            <a:pPr algn="just"/>
            <a:endParaRPr lang="es-ES" b="1" u="sng" dirty="0"/>
          </a:p>
          <a:p>
            <a:pPr algn="just"/>
            <a:r>
              <a:rPr lang="es-ES" b="1" u="sng" dirty="0"/>
              <a:t>Reconocimiento (imagen, texto, audio, video, facial, …)</a:t>
            </a:r>
          </a:p>
        </p:txBody>
      </p:sp>
    </p:spTree>
    <p:extLst>
      <p:ext uri="{BB962C8B-B14F-4D97-AF65-F5344CB8AC3E}">
        <p14:creationId xmlns:p14="http://schemas.microsoft.com/office/powerpoint/2010/main" val="22129607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predeterminado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276</Words>
  <Application>Microsoft Office PowerPoint</Application>
  <PresentationFormat>Presentación en pantalla (4:3)</PresentationFormat>
  <Paragraphs>74</Paragraphs>
  <Slides>17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Arial</vt:lpstr>
      <vt:lpstr>Calibri</vt:lpstr>
      <vt:lpstr>Noto Sans Symbols</vt:lpstr>
      <vt:lpstr>Times New Roman</vt:lpstr>
      <vt:lpstr>Tema predeterminado</vt:lpstr>
      <vt:lpstr>Diplomado en Big Data y Ciencia de Datos para Negocios    Curso: Arquitectura e Infraestructura para Big Data y Data Science  </vt:lpstr>
      <vt:lpstr>Contenidos</vt:lpstr>
      <vt:lpstr>EJEMPLO SERVERLESS</vt:lpstr>
      <vt:lpstr>EJEMPLO CALCULO COSTOS EN LA NUBE</vt:lpstr>
      <vt:lpstr>Azure Calculator</vt:lpstr>
      <vt:lpstr>¿QUÉ ES DATA SCIENCE?</vt:lpstr>
      <vt:lpstr>¿Qué es Data Science?</vt:lpstr>
      <vt:lpstr>Lenguajes para Data Science</vt:lpstr>
      <vt:lpstr>Metas y entregables Data Science</vt:lpstr>
      <vt:lpstr>Metas y entregables Data Science</vt:lpstr>
      <vt:lpstr>¿Cuál es la ciencia detrás de Data Science?</vt:lpstr>
      <vt:lpstr>EJEMPLOS DE USO DE DATA SCIENCE</vt:lpstr>
      <vt:lpstr>Análisis de imágenes médicas</vt:lpstr>
      <vt:lpstr>Búsquedas en internet</vt:lpstr>
      <vt:lpstr>Publicidad contextual</vt:lpstr>
      <vt:lpstr>Reconocimiento avanzado</vt:lpstr>
      <vt:lpstr>FIN CLASE 5 ¡MUCHAS 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Diplomado en Big Data y Ciencia de Datos para Negocios    Curso: Arquitectura e Infraestructura para Big Data y Data Science  </dc:title>
  <dc:creator>GEPUC</dc:creator>
  <cp:lastModifiedBy>Nestor Campos</cp:lastModifiedBy>
  <cp:revision>7</cp:revision>
  <dcterms:modified xsi:type="dcterms:W3CDTF">2019-10-13T15:14:00Z</dcterms:modified>
</cp:coreProperties>
</file>